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56" r:id="rId3"/>
    <p:sldId id="259" r:id="rId4"/>
    <p:sldId id="258" r:id="rId5"/>
    <p:sldId id="260" r:id="rId6"/>
    <p:sldId id="262" r:id="rId7"/>
    <p:sldId id="268" r:id="rId8"/>
    <p:sldId id="267" r:id="rId9"/>
    <p:sldId id="269" r:id="rId10"/>
    <p:sldId id="263" r:id="rId11"/>
    <p:sldId id="264" r:id="rId12"/>
    <p:sldId id="270" r:id="rId13"/>
    <p:sldId id="274" r:id="rId14"/>
    <p:sldId id="271" r:id="rId15"/>
    <p:sldId id="275" r:id="rId16"/>
    <p:sldId id="276" r:id="rId17"/>
    <p:sldId id="272" r:id="rId18"/>
    <p:sldId id="265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DBD774C-428A-FE42-A2BD-E34C34E348D9}">
          <p14:sldIdLst>
            <p14:sldId id="257"/>
            <p14:sldId id="256"/>
          </p14:sldIdLst>
        </p14:section>
        <p14:section name="Heritability - General" id="{4BBED144-B763-5446-A8B0-A57E9D591844}">
          <p14:sldIdLst>
            <p14:sldId id="259"/>
            <p14:sldId id="258"/>
            <p14:sldId id="260"/>
          </p14:sldIdLst>
        </p14:section>
        <p14:section name="Heritability of Obesity" id="{252C5136-5703-404F-873C-DF8DCD2260BF}">
          <p14:sldIdLst>
            <p14:sldId id="262"/>
            <p14:sldId id="268"/>
            <p14:sldId id="267"/>
            <p14:sldId id="269"/>
            <p14:sldId id="263"/>
          </p14:sldIdLst>
        </p14:section>
        <p14:section name="The Genes Involved" id="{32E69EA6-489F-3E43-BCD9-2DF8CE522956}">
          <p14:sldIdLst>
            <p14:sldId id="264"/>
            <p14:sldId id="270"/>
            <p14:sldId id="274"/>
            <p14:sldId id="271"/>
            <p14:sldId id="275"/>
            <p14:sldId id="276"/>
            <p14:sldId id="272"/>
            <p14:sldId id="265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60"/>
    <p:restoredTop sz="94521"/>
  </p:normalViewPr>
  <p:slideViewPr>
    <p:cSldViewPr snapToGrid="0" snapToObjects="1">
      <p:cViewPr varScale="1">
        <p:scale>
          <a:sx n="105" d="100"/>
          <a:sy n="105" d="100"/>
        </p:scale>
        <p:origin x="6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Height</c:v>
                </c:pt>
                <c:pt idx="1">
                  <c:v>Black Hair</c:v>
                </c:pt>
                <c:pt idx="2">
                  <c:v>Myopia</c:v>
                </c:pt>
                <c:pt idx="3">
                  <c:v>Cancer Risk</c:v>
                </c:pt>
                <c:pt idx="4">
                  <c:v>IQ</c:v>
                </c:pt>
                <c:pt idx="5">
                  <c:v>Depression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0.8</c:v>
                </c:pt>
                <c:pt idx="1">
                  <c:v>0.96</c:v>
                </c:pt>
                <c:pt idx="2">
                  <c:v>0.61</c:v>
                </c:pt>
                <c:pt idx="3">
                  <c:v>0.33</c:v>
                </c:pt>
                <c:pt idx="4">
                  <c:v>0.75</c:v>
                </c:pt>
                <c:pt idx="5">
                  <c:v>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78288256"/>
        <c:axId val="778290576"/>
      </c:barChart>
      <c:catAx>
        <c:axId val="778288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8290576"/>
        <c:crosses val="autoZero"/>
        <c:auto val="1"/>
        <c:lblAlgn val="ctr"/>
        <c:lblOffset val="100"/>
        <c:noMultiLvlLbl val="0"/>
      </c:catAx>
      <c:valAx>
        <c:axId val="778290576"/>
        <c:scaling>
          <c:orientation val="minMax"/>
          <c:max val="1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3600"/>
                  <a:t>Trait Heritability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8288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tiff>
</file>

<file path=ppt/media/image12.tiff>
</file>

<file path=ppt/media/image2.gi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2F0BD-B940-4943-AC88-9F0E3FA90043}" type="datetimeFigureOut">
              <a:rPr lang="en-US" smtClean="0"/>
              <a:t>6/2/17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931BF-EB81-6E41-A4ED-CF27C9BA3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583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A8DEB-BEAA-8542-A4E6-9B36C51CB12F}" type="datetimeFigureOut">
              <a:rPr lang="en-US" smtClean="0"/>
              <a:t>6/2/17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Genetics of Obesity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31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the environment modify obesity heritability?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Discuss amongst yourselves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7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Identification of Leptin as a Rare Syndromic Form of Obesity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28637" y="5777508"/>
            <a:ext cx="11533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/>
              </a:rPr>
              <a:t>Montague CT, </a:t>
            </a:r>
            <a:r>
              <a:rPr lang="en-US" dirty="0" err="1" smtClean="0">
                <a:effectLst/>
              </a:rPr>
              <a:t>Farooqi</a:t>
            </a:r>
            <a:r>
              <a:rPr lang="en-US" dirty="0" smtClean="0">
                <a:effectLst/>
              </a:rPr>
              <a:t> IS, Whitehead JP, </a:t>
            </a:r>
            <a:r>
              <a:rPr lang="en-US" dirty="0" err="1" smtClean="0">
                <a:effectLst/>
              </a:rPr>
              <a:t>Soos</a:t>
            </a:r>
            <a:r>
              <a:rPr lang="en-US" dirty="0" smtClean="0">
                <a:effectLst/>
              </a:rPr>
              <a:t> M a, Rau H, Wareham NJ, </a:t>
            </a:r>
            <a:r>
              <a:rPr lang="en-US" dirty="0" err="1" smtClean="0">
                <a:effectLst/>
              </a:rPr>
              <a:t>Sewter</a:t>
            </a:r>
            <a:r>
              <a:rPr lang="en-US" dirty="0" smtClean="0">
                <a:effectLst/>
              </a:rPr>
              <a:t> CP, Digby JE, Mohammed SN, Hurst JA, </a:t>
            </a:r>
            <a:r>
              <a:rPr lang="en-US" dirty="0" err="1" smtClean="0">
                <a:effectLst/>
              </a:rPr>
              <a:t>Cheetham</a:t>
            </a:r>
            <a:r>
              <a:rPr lang="en-US" dirty="0" smtClean="0">
                <a:effectLst/>
              </a:rPr>
              <a:t> CH, </a:t>
            </a:r>
            <a:r>
              <a:rPr lang="en-US" dirty="0" err="1" smtClean="0">
                <a:effectLst/>
              </a:rPr>
              <a:t>Earley</a:t>
            </a:r>
            <a:r>
              <a:rPr lang="en-US" dirty="0" smtClean="0">
                <a:effectLst/>
              </a:rPr>
              <a:t> a R, Barnett a H, et al. Congenital leptin deficiency is associated with severe early-onset obesity in humans. Nature. 1997; 387: 903–8.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10.1038/43185.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647" y="1027906"/>
            <a:ext cx="6136229" cy="46144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07" y="1994029"/>
            <a:ext cx="5333540" cy="326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3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Leptin is an appetite suppressant from fat tissue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3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Leptin deficiency is treatable with recombinant leptin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179" y="1080691"/>
            <a:ext cx="4746538" cy="47057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9154" y="5939239"/>
            <a:ext cx="119028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effectLst/>
              </a:rPr>
              <a:t>Farooqi</a:t>
            </a:r>
            <a:r>
              <a:rPr lang="en-US" dirty="0" smtClean="0">
                <a:effectLst/>
              </a:rPr>
              <a:t> IS, </a:t>
            </a:r>
            <a:r>
              <a:rPr lang="en-US" dirty="0" err="1" smtClean="0">
                <a:effectLst/>
              </a:rPr>
              <a:t>Jebb</a:t>
            </a:r>
            <a:r>
              <a:rPr lang="en-US" dirty="0" smtClean="0">
                <a:effectLst/>
              </a:rPr>
              <a:t> SA, </a:t>
            </a:r>
            <a:r>
              <a:rPr lang="en-US" dirty="0" err="1" smtClean="0">
                <a:effectLst/>
              </a:rPr>
              <a:t>Langmack</a:t>
            </a:r>
            <a:r>
              <a:rPr lang="en-US" dirty="0" smtClean="0">
                <a:effectLst/>
              </a:rPr>
              <a:t> G, Lawrence E, </a:t>
            </a:r>
            <a:r>
              <a:rPr lang="en-US" dirty="0" err="1" smtClean="0">
                <a:effectLst/>
              </a:rPr>
              <a:t>Cheetham</a:t>
            </a:r>
            <a:r>
              <a:rPr lang="en-US" dirty="0" smtClean="0">
                <a:effectLst/>
              </a:rPr>
              <a:t> CH, Prentice AM, Hughes IA, McCamish MA, </a:t>
            </a:r>
            <a:r>
              <a:rPr lang="en-US" dirty="0" err="1" smtClean="0">
                <a:effectLst/>
              </a:rPr>
              <a:t>O’Rahilly</a:t>
            </a:r>
            <a:r>
              <a:rPr lang="en-US" dirty="0" smtClean="0">
                <a:effectLst/>
              </a:rPr>
              <a:t> S. Effects of recombinant leptin therapy in a child with congenital leptin deficiency. N </a:t>
            </a:r>
            <a:r>
              <a:rPr lang="en-US" dirty="0" err="1" smtClean="0">
                <a:effectLst/>
              </a:rPr>
              <a:t>Engl</a:t>
            </a:r>
            <a:r>
              <a:rPr lang="en-US" dirty="0" smtClean="0">
                <a:effectLst/>
              </a:rPr>
              <a:t> J Med. 1999; 341: 879–84.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10.1056/NEJM199909163411204.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850" y="1729867"/>
            <a:ext cx="4371975" cy="417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0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syndromic forms of obesity associate with appetite control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9766640"/>
              </p:ext>
            </p:extLst>
          </p:nvPr>
        </p:nvGraphicFramePr>
        <p:xfrm>
          <a:off x="540544" y="1811337"/>
          <a:ext cx="1111091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7728"/>
                <a:gridCol w="2777728"/>
                <a:gridCol w="2777728"/>
                <a:gridCol w="277772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Common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Heritability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Occurrence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Leptin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Leptin Receptor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LEPR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Melanocortin</a:t>
                      </a:r>
                      <a:r>
                        <a:rPr lang="en-US" dirty="0" smtClean="0"/>
                        <a:t> (</a:t>
                      </a:r>
                      <a:r>
                        <a:rPr lang="en-US" dirty="0" smtClean="0">
                          <a:latin typeface="Symbol" charset="2"/>
                          <a:ea typeface="Symbol" charset="2"/>
                          <a:cs typeface="Symbol" charset="2"/>
                        </a:rPr>
                        <a:t>a</a:t>
                      </a:r>
                      <a:r>
                        <a:rPr lang="en-US" dirty="0" smtClean="0"/>
                        <a:t>-MSH)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POMC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Melanocortin</a:t>
                      </a:r>
                      <a:r>
                        <a:rPr lang="en-US" baseline="0" dirty="0" smtClean="0"/>
                        <a:t> Processing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Melanocortin</a:t>
                      </a:r>
                      <a:r>
                        <a:rPr lang="en-US" dirty="0" smtClean="0"/>
                        <a:t> Receptor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MC4R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WAGRS Syndrome (Obese)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BDNF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BDNF</a:t>
                      </a:r>
                      <a:r>
                        <a:rPr lang="en-US" baseline="0" dirty="0" smtClean="0"/>
                        <a:t> Receptor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NTRK2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Prader</a:t>
                      </a:r>
                      <a:r>
                        <a:rPr lang="en-US" dirty="0" smtClean="0"/>
                        <a:t>-Willi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Several genes at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15q23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Barnet-</a:t>
                      </a:r>
                      <a:r>
                        <a:rPr lang="en-US" dirty="0" err="1" smtClean="0"/>
                        <a:t>Biedel</a:t>
                      </a:r>
                      <a:r>
                        <a:rPr lang="en-US" dirty="0" smtClean="0"/>
                        <a:t> Syndrome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Several</a:t>
                      </a:r>
                      <a:r>
                        <a:rPr lang="en-US" baseline="0" dirty="0" smtClean="0"/>
                        <a:t> BBS genes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7088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of Leptin, </a:t>
            </a:r>
            <a:r>
              <a:rPr lang="en-US" dirty="0" err="1" smtClean="0"/>
              <a:t>Melanocortin</a:t>
            </a:r>
            <a:r>
              <a:rPr lang="en-US" dirty="0" smtClean="0"/>
              <a:t> and BDNF in appetite </a:t>
            </a:r>
            <a:r>
              <a:rPr lang="en-US" dirty="0"/>
              <a:t>c</a:t>
            </a:r>
            <a:r>
              <a:rPr lang="en-US" dirty="0" smtClean="0"/>
              <a:t>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5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 amongst yourselves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come across a patient with severe, early onset obesity.  They have a mutation in MC4R that blocks the ability of that receptor to function at all.</a:t>
            </a:r>
          </a:p>
          <a:p>
            <a:pPr lvl="1"/>
            <a:r>
              <a:rPr lang="en-US" dirty="0" smtClean="0"/>
              <a:t>Would this person be expected to </a:t>
            </a:r>
            <a:r>
              <a:rPr lang="en-US" dirty="0" err="1" smtClean="0"/>
              <a:t>hyperphagic</a:t>
            </a:r>
            <a:r>
              <a:rPr lang="en-US" dirty="0" smtClean="0"/>
              <a:t> or anorexic?  Why or why not?</a:t>
            </a:r>
          </a:p>
          <a:p>
            <a:pPr lvl="1"/>
            <a:r>
              <a:rPr lang="en-US" dirty="0" smtClean="0"/>
              <a:t>Would leptin therapy be effective in this patient?  Why or why not?</a:t>
            </a:r>
          </a:p>
          <a:p>
            <a:pPr lvl="1"/>
            <a:r>
              <a:rPr lang="en-US" dirty="0" smtClean="0"/>
              <a:t>What other treatments might you suggest (either pharmacological or other).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80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variants associated with obesity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0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identify genes that cause obesity?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293930" cy="4351338"/>
          </a:xfrm>
        </p:spPr>
        <p:txBody>
          <a:bodyPr/>
          <a:lstStyle/>
          <a:p>
            <a:r>
              <a:rPr lang="en-US" dirty="0" smtClean="0"/>
              <a:t>Pedigree studies</a:t>
            </a:r>
          </a:p>
          <a:p>
            <a:pPr lvl="1"/>
            <a:r>
              <a:rPr lang="en-US" dirty="0" smtClean="0"/>
              <a:t>Rare</a:t>
            </a:r>
          </a:p>
          <a:p>
            <a:pPr lvl="1"/>
            <a:r>
              <a:rPr lang="en-US" dirty="0" smtClean="0"/>
              <a:t>Highly penetrant</a:t>
            </a:r>
          </a:p>
          <a:p>
            <a:r>
              <a:rPr lang="en-US" dirty="0" smtClean="0"/>
              <a:t>Genome-wide association studies</a:t>
            </a:r>
          </a:p>
          <a:p>
            <a:pPr lvl="1"/>
            <a:r>
              <a:rPr lang="en-US" dirty="0" smtClean="0"/>
              <a:t>Common</a:t>
            </a:r>
          </a:p>
          <a:p>
            <a:pPr lvl="1"/>
            <a:r>
              <a:rPr lang="en-US" dirty="0" smtClean="0"/>
              <a:t>Small effect sizes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130" y="2036954"/>
            <a:ext cx="8059870" cy="39286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71825" y="6350192"/>
            <a:ext cx="9195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www.nature.com</a:t>
            </a:r>
            <a:r>
              <a:rPr lang="en-US" dirty="0" smtClean="0"/>
              <a:t>/</a:t>
            </a:r>
            <a:r>
              <a:rPr lang="en-US" dirty="0" err="1" smtClean="0"/>
              <a:t>scitable</a:t>
            </a:r>
            <a:r>
              <a:rPr lang="en-US" dirty="0" smtClean="0"/>
              <a:t>/</a:t>
            </a:r>
            <a:r>
              <a:rPr lang="en-US" dirty="0" err="1" smtClean="0"/>
              <a:t>topicpage</a:t>
            </a:r>
            <a:r>
              <a:rPr lang="en-US" dirty="0" smtClean="0"/>
              <a:t>/multifactorial-inheritance-and-genetic-disease-919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5744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good are we at predicting obesity from genomic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05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fontAlgn="base"/>
            <a:r>
              <a:rPr lang="en-US" dirty="0"/>
              <a:t>Understand the proportion of obesity that is heritable </a:t>
            </a:r>
          </a:p>
          <a:p>
            <a:pPr fontAlgn="base"/>
            <a:r>
              <a:rPr lang="en-US" dirty="0"/>
              <a:t>Describe different modes of inheritance at a molecular level</a:t>
            </a:r>
          </a:p>
          <a:p>
            <a:pPr fontAlgn="base"/>
            <a:r>
              <a:rPr lang="en-US" dirty="0"/>
              <a:t>Explain the difference between the effects of inherited environment and genetics</a:t>
            </a:r>
          </a:p>
          <a:p>
            <a:pPr fontAlgn="base"/>
            <a:r>
              <a:rPr lang="en-US" dirty="0"/>
              <a:t>Discriminate between the methodologies used to identify rare and common obesogenic variants</a:t>
            </a:r>
          </a:p>
          <a:p>
            <a:pPr fontAlgn="base"/>
            <a:r>
              <a:rPr lang="en-US" dirty="0"/>
              <a:t>Arrange known genetic variants in the context of change in energy balance</a:t>
            </a:r>
          </a:p>
          <a:p>
            <a:pPr fontAlgn="base"/>
            <a:r>
              <a:rPr lang="en-US" dirty="0"/>
              <a:t>Interpret the relative heritability of both energy intake and energy expenditure</a:t>
            </a:r>
          </a:p>
          <a:p>
            <a:pPr fontAlgn="base"/>
            <a:r>
              <a:rPr lang="en-US" dirty="0"/>
              <a:t>Apply knowledge of obesogenic variants to potential individualized treatments</a:t>
            </a:r>
          </a:p>
          <a:p>
            <a:pPr fontAlgn="base"/>
            <a:r>
              <a:rPr lang="en-US" dirty="0"/>
              <a:t>Distinguish between variants that predispose to obesity and variants that increase risk of obesity-related diseases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Mean by Heritable?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00804" cy="4351338"/>
          </a:xfrm>
        </p:spPr>
        <p:txBody>
          <a:bodyPr/>
          <a:lstStyle/>
          <a:p>
            <a:r>
              <a:rPr lang="en-US" dirty="0" smtClean="0"/>
              <a:t>The proportion of variance that is attributable to genetics</a:t>
            </a:r>
          </a:p>
          <a:p>
            <a:r>
              <a:rPr lang="en-US" dirty="0" smtClean="0"/>
              <a:t>NOT the percent of the weight</a:t>
            </a:r>
          </a:p>
          <a:p>
            <a:r>
              <a:rPr lang="en-US" dirty="0" smtClean="0"/>
              <a:t>Calculated by this equation: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425" y="1356392"/>
            <a:ext cx="5032375" cy="50323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15790" y="6388767"/>
            <a:ext cx="6020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http://</a:t>
            </a:r>
            <a:r>
              <a:rPr lang="en-US" dirty="0" err="1" smtClean="0"/>
              <a:t>johnhawks.net</a:t>
            </a:r>
            <a:r>
              <a:rPr lang="en-US" dirty="0" smtClean="0"/>
              <a:t>/explainer/stats/heritability-and-stature/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452" y="4001294"/>
            <a:ext cx="36703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60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some heritable traits?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98471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7593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Heritable vs Familial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Familial</a:t>
            </a:r>
          </a:p>
          <a:p>
            <a:pPr lvl="1"/>
            <a:r>
              <a:rPr lang="en-US" dirty="0" smtClean="0"/>
              <a:t>Traits are shared by relatives for any reason</a:t>
            </a:r>
          </a:p>
          <a:p>
            <a:r>
              <a:rPr lang="en-US" dirty="0" smtClean="0"/>
              <a:t>Heritable</a:t>
            </a:r>
          </a:p>
          <a:p>
            <a:pPr lvl="1"/>
            <a:r>
              <a:rPr lang="en-US" dirty="0" smtClean="0"/>
              <a:t>Similarities arise from </a:t>
            </a:r>
            <a:r>
              <a:rPr lang="en-US" b="1" dirty="0" smtClean="0"/>
              <a:t>shared genotypes</a:t>
            </a:r>
          </a:p>
          <a:p>
            <a:pPr lvl="1"/>
            <a:endParaRPr lang="en-US" b="1" dirty="0"/>
          </a:p>
          <a:p>
            <a:pPr lvl="1"/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Activity: </a:t>
            </a:r>
            <a:r>
              <a:rPr lang="en-US" dirty="0" smtClean="0"/>
              <a:t>Discuss some aspects of obesity that you think would be heritable vs familial.  How would you discriminate between them?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54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Twin Studies and Obesity Heritability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763" y="1570831"/>
            <a:ext cx="4719638" cy="4351338"/>
          </a:xfrm>
        </p:spPr>
        <p:txBody>
          <a:bodyPr/>
          <a:lstStyle/>
          <a:p>
            <a:r>
              <a:rPr lang="en-US" dirty="0" smtClean="0"/>
              <a:t>H</a:t>
            </a:r>
            <a:r>
              <a:rPr lang="en-US" baseline="30000" dirty="0" smtClean="0"/>
              <a:t>2</a:t>
            </a:r>
            <a:r>
              <a:rPr lang="en-US" dirty="0" smtClean="0"/>
              <a:t> </a:t>
            </a:r>
            <a:r>
              <a:rPr lang="en-US" dirty="0"/>
              <a:t> </a:t>
            </a:r>
            <a:r>
              <a:rPr lang="en-US" dirty="0" smtClean="0"/>
              <a:t>= 0.70 for men, 0.66 for women</a:t>
            </a:r>
          </a:p>
          <a:p>
            <a:r>
              <a:rPr lang="en-US" dirty="0" smtClean="0"/>
              <a:t>Several other twin studies with ranges from 0.60-0.75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341" y="1566880"/>
            <a:ext cx="4043070" cy="33765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25" y="3324208"/>
            <a:ext cx="5245913" cy="3111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00850" y="5125105"/>
            <a:ext cx="53911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effectLst/>
              </a:rPr>
              <a:t>Stunkard</a:t>
            </a:r>
            <a:r>
              <a:rPr lang="en-US" dirty="0" smtClean="0">
                <a:effectLst/>
              </a:rPr>
              <a:t> AJ, Harris JR, Pedersen NL, </a:t>
            </a:r>
            <a:r>
              <a:rPr lang="en-US" dirty="0" err="1" smtClean="0">
                <a:effectLst/>
              </a:rPr>
              <a:t>McClearn</a:t>
            </a:r>
            <a:r>
              <a:rPr lang="en-US" dirty="0" smtClean="0">
                <a:effectLst/>
              </a:rPr>
              <a:t> GE. The Body-Mass Index of Twins Who Have Been Reared Apart. N </a:t>
            </a:r>
            <a:r>
              <a:rPr lang="en-US" dirty="0" err="1" smtClean="0">
                <a:effectLst/>
              </a:rPr>
              <a:t>Engl</a:t>
            </a:r>
            <a:r>
              <a:rPr lang="en-US" dirty="0" smtClean="0">
                <a:effectLst/>
              </a:rPr>
              <a:t> J Med. 1990; 322: 1483–7.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10.1056/NEJM199005243222102.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561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Energy Balance and Obesity</a:t>
            </a:r>
            <a:endParaRPr lang="en-US" dirty="0"/>
          </a:p>
        </p:txBody>
      </p:sp>
      <p:pic>
        <p:nvPicPr>
          <p:cNvPr id="3" name="Picture 2" descr="Energy Balanc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648" y="3354375"/>
            <a:ext cx="4803648" cy="1944624"/>
          </a:xfrm>
          <a:prstGeom prst="rect">
            <a:avLst/>
          </a:prstGeom>
        </p:spPr>
      </p:pic>
      <p:pic>
        <p:nvPicPr>
          <p:cNvPr id="4" name="Picture 3" descr="Energy Balance - Ga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101" y="2301970"/>
            <a:ext cx="4541520" cy="3108960"/>
          </a:xfrm>
          <a:prstGeom prst="rect">
            <a:avLst/>
          </a:prstGeom>
        </p:spPr>
      </p:pic>
      <p:pic>
        <p:nvPicPr>
          <p:cNvPr id="5" name="Picture 4" descr="Energy Balance - Los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869" y="2296869"/>
            <a:ext cx="4492752" cy="31089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31649" y="5962952"/>
            <a:ext cx="4030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 Energy Balance – Weight Gain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31649" y="5962952"/>
            <a:ext cx="4030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 Energy Balance – Weight Loss</a:t>
            </a:r>
          </a:p>
        </p:txBody>
      </p:sp>
    </p:spTree>
    <p:extLst>
      <p:ext uri="{BB962C8B-B14F-4D97-AF65-F5344CB8AC3E}">
        <p14:creationId xmlns:p14="http://schemas.microsoft.com/office/powerpoint/2010/main" val="1274848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Heritability of Energy Intake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2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Heritability of Energy Expenditure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674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</TotalTime>
  <Words>588</Words>
  <Application>Microsoft Macintosh PowerPoint</Application>
  <PresentationFormat>Widescreen</PresentationFormat>
  <Paragraphs>80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Calibri Light</vt:lpstr>
      <vt:lpstr>Symbol</vt:lpstr>
      <vt:lpstr>Arial</vt:lpstr>
      <vt:lpstr>Office Theme</vt:lpstr>
      <vt:lpstr>Genetics of Obesity</vt:lpstr>
      <vt:lpstr>Learning Objectives</vt:lpstr>
      <vt:lpstr>What Do We Mean by Heritable?</vt:lpstr>
      <vt:lpstr>What are some heritable traits?</vt:lpstr>
      <vt:lpstr>Heritable vs Familial</vt:lpstr>
      <vt:lpstr>Twin Studies and Obesity Heritability</vt:lpstr>
      <vt:lpstr>Energy Balance and Obesity</vt:lpstr>
      <vt:lpstr>Heritability of Energy Intake</vt:lpstr>
      <vt:lpstr>Heritability of Energy Expenditure</vt:lpstr>
      <vt:lpstr>Can the environment modify obesity heritability?</vt:lpstr>
      <vt:lpstr>Identification of Leptin as a Rare Syndromic Form of Obesity</vt:lpstr>
      <vt:lpstr>Leptin is an appetite suppressant from fat tissue</vt:lpstr>
      <vt:lpstr>Leptin deficiency is treatable with recombinant leptin</vt:lpstr>
      <vt:lpstr>Most syndromic forms of obesity associate with appetite control</vt:lpstr>
      <vt:lpstr>Role of Leptin, Melanocortin and BDNF in appetite control</vt:lpstr>
      <vt:lpstr>Discuss amongst yourselves</vt:lpstr>
      <vt:lpstr>Common variants associated with obesity</vt:lpstr>
      <vt:lpstr>How do we identify genes that cause obesity?</vt:lpstr>
      <vt:lpstr>How good are we at predicting obesity from genomic data?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Genetics of Obesity</dc:title>
  <dc:creator>Dave Bridges</dc:creator>
  <cp:lastModifiedBy>Dave Bridges</cp:lastModifiedBy>
  <cp:revision>18</cp:revision>
  <dcterms:created xsi:type="dcterms:W3CDTF">2017-05-16T13:59:38Z</dcterms:created>
  <dcterms:modified xsi:type="dcterms:W3CDTF">2017-06-02T23:31:24Z</dcterms:modified>
</cp:coreProperties>
</file>

<file path=docProps/thumbnail.jpeg>
</file>